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audio1.bin" ContentType="audio/unknown"/>
  <Override PartName="/ppt/media/audio2.bin" ContentType="audio/unknown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FCED"/>
    <a:srgbClr val="B5FB9D"/>
    <a:srgbClr val="F6F2A2"/>
    <a:srgbClr val="E4B4CF"/>
    <a:srgbClr val="EF1F1D"/>
    <a:srgbClr val="FE9BD0"/>
    <a:srgbClr val="CCCCCC"/>
    <a:srgbClr val="FFEA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8" d="100"/>
          <a:sy n="138" d="100"/>
        </p:scale>
        <p:origin x="-21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E3901-89E5-1145-8106-F88FEE3635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671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E7888-31E4-5245-A592-D62A9A45D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71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93526-F6CB-6644-A08E-8CCC22A11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114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23C3F-558C-1748-9344-8F89B50A0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43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B6DDC-01E3-D748-8943-DA52292EA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04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0E599-6A84-BE4C-B49C-DF51C3CF43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66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61FBE-A0C1-594C-BE71-4516A499EE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73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39E6E-635E-D141-9FB8-EB653A39F2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63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569D4-90B1-6745-A2B1-507EDC9271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44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C9EFC-361D-954B-995F-3C94395F0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613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283BE-0532-5F49-8152-F80C4102D3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669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777AE-0DF6-4E46-8F25-B536F3A6F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74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613AE4FC-2ED3-7E4F-A4D6-1ED0F7F40A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19" charset="-128"/>
          <a:cs typeface="ＭＳ Ｐゴシック" pitchFamily="19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19" charset="-128"/>
          <a:cs typeface="ＭＳ Ｐゴシック" pitchFamily="1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19" charset="-128"/>
          <a:cs typeface="ＭＳ Ｐゴシック" pitchFamily="1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19" charset="-128"/>
          <a:cs typeface="ＭＳ Ｐゴシック" pitchFamily="1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19" charset="-128"/>
          <a:cs typeface="ＭＳ Ｐゴシック" pitchFamily="19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19" charset="-128"/>
          <a:cs typeface="ＭＳ Ｐゴシック" pitchFamily="19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4" Type="http://schemas.openxmlformats.org/officeDocument/2006/relationships/slide" Target="slide14.xml"/><Relationship Id="rId5" Type="http://schemas.openxmlformats.org/officeDocument/2006/relationships/audio" Target="../media/audio1.bin"/><Relationship Id="rId6" Type="http://schemas.openxmlformats.org/officeDocument/2006/relationships/slide" Target="slide17.xml"/><Relationship Id="rId7" Type="http://schemas.openxmlformats.org/officeDocument/2006/relationships/slide" Target="slide22.xml"/><Relationship Id="rId8" Type="http://schemas.openxmlformats.org/officeDocument/2006/relationships/audio" Target="../media/audio2.bin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pre- post assessment</a:t>
            </a:r>
          </a:p>
        </p:txBody>
      </p:sp>
      <p:graphicFrame>
        <p:nvGraphicFramePr>
          <p:cNvPr id="2115" name="Group 67"/>
          <p:cNvGraphicFramePr>
            <a:graphicFrameLocks noGrp="1"/>
          </p:cNvGraphicFramePr>
          <p:nvPr>
            <p:ph type="tbl" idx="1"/>
          </p:nvPr>
        </p:nvGraphicFramePr>
        <p:xfrm>
          <a:off x="750888" y="1931988"/>
          <a:ext cx="7772400" cy="4827668"/>
        </p:xfrm>
        <a:graphic>
          <a:graphicData uri="http://schemas.openxmlformats.org/drawingml/2006/table">
            <a:tbl>
              <a:tblPr/>
              <a:tblGrid>
                <a:gridCol w="2590800"/>
                <a:gridCol w="2590800"/>
                <a:gridCol w="2590800"/>
              </a:tblGrid>
              <a:tr h="5872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3 points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1 point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Introduction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Purpose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Learning targets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Instruments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Eliminate bias &amp; distortion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" charset="0"/>
                        </a:rPr>
                        <a:t>Writing conventions</a:t>
                      </a:r>
                    </a:p>
                  </a:txBody>
                  <a:tcPr marT="45712" marB="4571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charset="0"/>
                      </a:endParaRP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72" name="AutoShape 3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27488" y="2711450"/>
            <a:ext cx="990600" cy="381000"/>
          </a:xfrm>
          <a:prstGeom prst="actionButtonBlank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3" name="AutoShape 40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38600" y="3276600"/>
            <a:ext cx="990600" cy="381000"/>
          </a:xfrm>
          <a:prstGeom prst="actionButtonBlank">
            <a:avLst/>
          </a:prstGeom>
          <a:solidFill>
            <a:srgbClr val="F6F2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4" name="AutoShape 41">
            <a:hlinkClick r:id="rId4" action="ppaction://hlinksldjump" highlightClick="1">
              <a:snd r:embed="rId5" name="Chimes"/>
            </a:hlinkClick>
          </p:cNvPr>
          <p:cNvSpPr>
            <a:spLocks noChangeArrowheads="1"/>
          </p:cNvSpPr>
          <p:nvPr/>
        </p:nvSpPr>
        <p:spPr bwMode="auto">
          <a:xfrm>
            <a:off x="4005263" y="3863975"/>
            <a:ext cx="990600" cy="381000"/>
          </a:xfrm>
          <a:prstGeom prst="actionButtonBlank">
            <a:avLst/>
          </a:prstGeom>
          <a:solidFill>
            <a:srgbClr val="E4B4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5" name="AutoShape 4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38600" y="4419600"/>
            <a:ext cx="990600" cy="381000"/>
          </a:xfrm>
          <a:prstGeom prst="actionButtonBlank">
            <a:avLst/>
          </a:prstGeom>
          <a:solidFill>
            <a:srgbClr val="B5FB9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6" name="AutoShape 43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38600" y="5257800"/>
            <a:ext cx="990600" cy="381000"/>
          </a:xfrm>
          <a:prstGeom prst="actionButtonBlank">
            <a:avLst/>
          </a:prstGeom>
          <a:solidFill>
            <a:srgbClr val="FE9B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7" name="AutoShape 44">
            <a:hlinkClick r:id="" action="ppaction://noaction" highlightClick="1">
              <a:snd r:embed="rId8" name="Breaking Glass"/>
            </a:hlinkClick>
          </p:cNvPr>
          <p:cNvSpPr>
            <a:spLocks noChangeArrowheads="1"/>
          </p:cNvSpPr>
          <p:nvPr/>
        </p:nvSpPr>
        <p:spPr bwMode="auto">
          <a:xfrm>
            <a:off x="4038600" y="6172200"/>
            <a:ext cx="990600" cy="381000"/>
          </a:xfrm>
          <a:prstGeom prst="actionButtonBlank">
            <a:avLst/>
          </a:prstGeom>
          <a:solidFill>
            <a:srgbClr val="CC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378" name="Picture 5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688" y="2655888"/>
            <a:ext cx="522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9" name="Picture 5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463" y="3211513"/>
            <a:ext cx="522287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0" name="Picture 5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0"/>
            <a:ext cx="522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1" name="Picture 6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4419600"/>
            <a:ext cx="522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2" name="Picture 6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81600"/>
            <a:ext cx="522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3" name="Picture 6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6096000"/>
            <a:ext cx="522288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593725" y="1812925"/>
            <a:ext cx="83280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Assessment over the course of the unit provides valuable</a:t>
            </a:r>
          </a:p>
          <a:p>
            <a:r>
              <a:rPr lang="en-US"/>
              <a:t> information that is needed to adjust my teaching methods.  The</a:t>
            </a:r>
          </a:p>
          <a:p>
            <a:r>
              <a:rPr lang="en-US"/>
              <a:t>pre-assessment will help me decide whether I need to alter any of </a:t>
            </a:r>
          </a:p>
          <a:p>
            <a:r>
              <a:rPr lang="en-US"/>
              <a:t>my lessons to fit my students</a:t>
            </a:r>
            <a:r>
              <a:rPr lang="ja-JP" altLang="en-US"/>
              <a:t>’</a:t>
            </a:r>
            <a:r>
              <a:rPr lang="en-US" altLang="ja-JP"/>
              <a:t> particular needs….  The summative </a:t>
            </a:r>
          </a:p>
          <a:p>
            <a:r>
              <a:rPr lang="en-US"/>
              <a:t>(post) assessment will help me to evaluate both my instructional </a:t>
            </a:r>
          </a:p>
          <a:p>
            <a:r>
              <a:rPr lang="en-US"/>
              <a:t>methods and myself as a teacher.</a:t>
            </a:r>
            <a:r>
              <a:rPr lang="ja-JP" altLang="en-US"/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from the student</a:t>
            </a:r>
            <a:r>
              <a:rPr lang="ja-JP" altLang="en-US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" charset="0"/>
                <a:ea typeface="ＭＳ Ｐゴシック" charset="0"/>
                <a:cs typeface="ＭＳ Ｐゴシック" charset="0"/>
              </a:rPr>
              <a:t>s perspective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from your perspective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593725" y="1812925"/>
            <a:ext cx="834390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Thirdly, the assessment during my unit will show that I have had</a:t>
            </a:r>
          </a:p>
          <a:p>
            <a:r>
              <a:rPr lang="en-US"/>
              <a:t>a positive impact on student learning which is required of student</a:t>
            </a:r>
          </a:p>
          <a:p>
            <a:r>
              <a:rPr lang="en-US"/>
              <a:t>teachers.  I should be able to illustrate progress toward and success</a:t>
            </a:r>
          </a:p>
          <a:p>
            <a:r>
              <a:rPr lang="en-US"/>
              <a:t>in achieving the learning targets by comparing the results of the </a:t>
            </a:r>
          </a:p>
          <a:p>
            <a:r>
              <a:rPr lang="en-US"/>
              <a:t>pre-assessment with those of the post-assessment.  These results </a:t>
            </a:r>
          </a:p>
          <a:p>
            <a:r>
              <a:rPr lang="en-US"/>
              <a:t>are important to successful completion of the MiT program and </a:t>
            </a:r>
          </a:p>
          <a:p>
            <a:r>
              <a:rPr lang="en-US"/>
              <a:t>it is also important documentation that I will be able to produce </a:t>
            </a:r>
          </a:p>
          <a:p>
            <a:r>
              <a:rPr lang="en-US"/>
              <a:t>during the hiring process.</a:t>
            </a:r>
            <a:r>
              <a:rPr lang="ja-JP" altLang="en-US"/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from the student</a:t>
            </a:r>
            <a:r>
              <a:rPr lang="ja-JP" altLang="en-US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" charset="0"/>
                <a:ea typeface="ＭＳ Ｐゴシック" charset="0"/>
                <a:cs typeface="ＭＳ Ｐゴシック" charset="0"/>
              </a:rPr>
              <a:t>s perspective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from your perspective 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from an external perspective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etc., as appropriate  </a:t>
            </a:r>
          </a:p>
        </p:txBody>
      </p:sp>
      <p:sp>
        <p:nvSpPr>
          <p:cNvPr id="26628" name="AutoShape 4">
            <a:hlinkClick r:id="" action="ppaction://hlinkshowjump?jump=firstslide" highlightClick="1">
              <a:snd r:embed="rId2" name="Chimes"/>
            </a:hlinkClick>
          </p:cNvPr>
          <p:cNvSpPr>
            <a:spLocks noChangeArrowheads="1"/>
          </p:cNvSpPr>
          <p:nvPr/>
        </p:nvSpPr>
        <p:spPr bwMode="auto">
          <a:xfrm>
            <a:off x="685800" y="5562600"/>
            <a:ext cx="1295400" cy="1066800"/>
          </a:xfrm>
          <a:prstGeom prst="actionButtonHom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ChangeArrowheads="1"/>
          </p:cNvSpPr>
          <p:nvPr/>
        </p:nvSpPr>
        <p:spPr bwMode="auto">
          <a:xfrm>
            <a:off x="685800" y="1981200"/>
            <a:ext cx="7772400" cy="2057400"/>
          </a:xfrm>
          <a:prstGeom prst="rect">
            <a:avLst/>
          </a:prstGeom>
          <a:solidFill>
            <a:srgbClr val="E4B4C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Unit-Level Learning Targets</a:t>
            </a:r>
          </a:p>
        </p:txBody>
      </p:sp>
      <p:sp>
        <p:nvSpPr>
          <p:cNvPr id="27651" name="Text Box 8"/>
          <p:cNvSpPr txBox="1">
            <a:spLocks noChangeArrowheads="1"/>
          </p:cNvSpPr>
          <p:nvPr/>
        </p:nvSpPr>
        <p:spPr bwMode="auto">
          <a:xfrm>
            <a:off x="822325" y="2041525"/>
            <a:ext cx="76358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Unit-Level learning targets are stated clearly and concisely and are correctly categorized (fact, concept, skill, disposition).  </a:t>
            </a:r>
          </a:p>
          <a:p>
            <a:r>
              <a:rPr lang="en-US"/>
              <a:t>EALRs are cited when appropriate.  (Reference the EALR/GLE right below the associated target.) </a:t>
            </a:r>
          </a:p>
        </p:txBody>
      </p:sp>
      <p:pic>
        <p:nvPicPr>
          <p:cNvPr id="27652" name="Picture 9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4384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B4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Unit-Level Learning Targets</a:t>
            </a: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69925" y="1736725"/>
            <a:ext cx="8448675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b="1" u="sng"/>
              <a:t>Facts</a:t>
            </a:r>
            <a:endParaRPr lang="en-US" u="sng"/>
          </a:p>
          <a:p>
            <a:r>
              <a:rPr lang="ja-JP" altLang="en-US"/>
              <a:t>“</a:t>
            </a:r>
            <a:r>
              <a:rPr lang="en-US" altLang="ja-JP"/>
              <a:t>Students will know the fundamental trigonometric ratios  </a:t>
            </a:r>
            <a:r>
              <a:rPr lang="en-US" altLang="ja-JP" sz="2000"/>
              <a:t>(Math 1.2)</a:t>
            </a:r>
            <a:endParaRPr lang="en-US" altLang="ja-JP"/>
          </a:p>
          <a:p>
            <a:r>
              <a:rPr lang="en-US"/>
              <a:t>etc.   (</a:t>
            </a:r>
            <a:r>
              <a:rPr lang="en-US" i="1"/>
              <a:t>You do not have to list all facts</a:t>
            </a:r>
            <a:r>
              <a:rPr lang="en-US"/>
              <a:t>.)</a:t>
            </a:r>
            <a:r>
              <a:rPr lang="ja-JP" altLang="en-US"/>
              <a:t>”</a:t>
            </a:r>
            <a:endParaRPr lang="en-US" altLang="ja-JP"/>
          </a:p>
          <a:p>
            <a:r>
              <a:rPr lang="en-US" b="1" u="sng"/>
              <a:t>Concepts</a:t>
            </a:r>
            <a:r>
              <a:rPr lang="en-US" u="sng"/>
              <a:t> </a:t>
            </a:r>
          </a:p>
          <a:p>
            <a:r>
              <a:rPr lang="ja-JP" altLang="en-US"/>
              <a:t>“</a:t>
            </a:r>
            <a:r>
              <a:rPr lang="en-US" altLang="ja-JP"/>
              <a:t>Students will understand the applications of trig in a wide variety </a:t>
            </a:r>
          </a:p>
          <a:p>
            <a:r>
              <a:rPr lang="en-US"/>
              <a:t>of occupations and fields of study. </a:t>
            </a:r>
            <a:r>
              <a:rPr lang="en-US" sz="2000"/>
              <a:t>(Math 5.3)</a:t>
            </a:r>
            <a:r>
              <a:rPr lang="ja-JP" altLang="en-US" sz="2000"/>
              <a:t>”</a:t>
            </a:r>
            <a:endParaRPr lang="en-US" altLang="ja-JP" sz="2000"/>
          </a:p>
          <a:p>
            <a:r>
              <a:rPr lang="en-US" b="1" u="sng"/>
              <a:t>Skills</a:t>
            </a:r>
            <a:endParaRPr lang="en-US" u="sng"/>
          </a:p>
          <a:p>
            <a:r>
              <a:rPr lang="ja-JP" altLang="en-US"/>
              <a:t>“</a:t>
            </a:r>
            <a:r>
              <a:rPr lang="en-US" altLang="ja-JP"/>
              <a:t>Students will be able to solve problems involving right triangles</a:t>
            </a:r>
          </a:p>
          <a:p>
            <a:r>
              <a:rPr lang="en-US"/>
              <a:t>Using right triangle trigonometry.  </a:t>
            </a:r>
            <a:r>
              <a:rPr lang="en-US" sz="2000"/>
              <a:t>(Math 2.1)</a:t>
            </a:r>
            <a:r>
              <a:rPr lang="ja-JP" altLang="en-US" sz="2000"/>
              <a:t>”</a:t>
            </a:r>
            <a:endParaRPr lang="en-US" altLang="ja-JP"/>
          </a:p>
          <a:p>
            <a:r>
              <a:rPr lang="en-US" b="1" u="sng"/>
              <a:t>Dispositions</a:t>
            </a:r>
            <a:endParaRPr lang="en-US" u="sng"/>
          </a:p>
          <a:p>
            <a:r>
              <a:rPr lang="ja-JP" altLang="en-US"/>
              <a:t>“</a:t>
            </a:r>
            <a:r>
              <a:rPr lang="en-US" altLang="ja-JP"/>
              <a:t>Students will begin to enjoy the problem solving process.</a:t>
            </a:r>
            <a:r>
              <a:rPr lang="ja-JP" altLang="en-US"/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B4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Unit-Level Learning Targets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State the targets clearly.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Classify the targets correctly.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Cite associated EALRs with the targets when appropriate.  </a:t>
            </a:r>
          </a:p>
        </p:txBody>
      </p:sp>
      <p:sp>
        <p:nvSpPr>
          <p:cNvPr id="29700" name="AutoShape 4">
            <a:hlinkClick r:id="" action="ppaction://hlinkshowjump?jump=firstslide" highlightClick="1">
              <a:snd r:embed="rId2" name="Chimes"/>
            </a:hlinkClick>
          </p:cNvPr>
          <p:cNvSpPr>
            <a:spLocks noChangeArrowheads="1"/>
          </p:cNvSpPr>
          <p:nvPr/>
        </p:nvSpPr>
        <p:spPr bwMode="auto">
          <a:xfrm>
            <a:off x="685800" y="5562600"/>
            <a:ext cx="1295400" cy="1066800"/>
          </a:xfrm>
          <a:prstGeom prst="actionButtonHom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ChangeArrowheads="1"/>
          </p:cNvSpPr>
          <p:nvPr/>
        </p:nvSpPr>
        <p:spPr bwMode="auto">
          <a:xfrm>
            <a:off x="685800" y="1981200"/>
            <a:ext cx="8077200" cy="2133600"/>
          </a:xfrm>
          <a:prstGeom prst="rect">
            <a:avLst/>
          </a:prstGeom>
          <a:solidFill>
            <a:srgbClr val="B5FB9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Instruments</a:t>
            </a:r>
          </a:p>
        </p:txBody>
      </p:sp>
      <p:sp>
        <p:nvSpPr>
          <p:cNvPr id="30723" name="Text Box 4"/>
          <p:cNvSpPr txBox="1">
            <a:spLocks noChangeArrowheads="1"/>
          </p:cNvSpPr>
          <p:nvPr/>
        </p:nvSpPr>
        <p:spPr bwMode="auto">
          <a:xfrm>
            <a:off x="822325" y="2041525"/>
            <a:ext cx="79375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The structure and contents of the pre- and post-unit assessment </a:t>
            </a:r>
          </a:p>
          <a:p>
            <a:r>
              <a:rPr lang="en-US"/>
              <a:t>instruments are presented and justified.  Clear connections are </a:t>
            </a:r>
          </a:p>
          <a:p>
            <a:r>
              <a:rPr lang="en-US"/>
              <a:t>made to the nature of the learning targets (</a:t>
            </a:r>
            <a:r>
              <a:rPr lang="en-US" u="sng"/>
              <a:t>ala Ch. 4</a:t>
            </a:r>
            <a:r>
              <a:rPr lang="en-US"/>
              <a:t>).  The</a:t>
            </a:r>
          </a:p>
          <a:p>
            <a:r>
              <a:rPr lang="en-US"/>
              <a:t>instruments are presented in this section or are included as</a:t>
            </a:r>
          </a:p>
          <a:p>
            <a:r>
              <a:rPr lang="en-US"/>
              <a:t> an appendix. </a:t>
            </a:r>
          </a:p>
        </p:txBody>
      </p:sp>
      <p:pic>
        <p:nvPicPr>
          <p:cNvPr id="30724" name="Picture 5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343400"/>
            <a:ext cx="24384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FB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Instruments</a:t>
            </a:r>
          </a:p>
        </p:txBody>
      </p:sp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898525" y="16605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31748" name="Text Box 7"/>
          <p:cNvSpPr txBox="1">
            <a:spLocks noChangeArrowheads="1"/>
          </p:cNvSpPr>
          <p:nvPr/>
        </p:nvSpPr>
        <p:spPr bwMode="auto">
          <a:xfrm>
            <a:off x="746125" y="1736725"/>
            <a:ext cx="8326438" cy="483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The pre-test and post-test for this unit are selected response, </a:t>
            </a:r>
          </a:p>
          <a:p>
            <a:r>
              <a:rPr lang="en-US"/>
              <a:t>short answer, and problem-solving (extended response) tests.  </a:t>
            </a:r>
          </a:p>
          <a:p>
            <a:r>
              <a:rPr lang="en-US"/>
              <a:t>This type of assessment is very effective for fact targets (p.98).  </a:t>
            </a:r>
          </a:p>
          <a:p>
            <a:r>
              <a:rPr lang="en-US"/>
              <a:t>In addition, selected response can be an effective way for students </a:t>
            </a:r>
          </a:p>
          <a:p>
            <a:r>
              <a:rPr lang="en-US"/>
              <a:t>to demonstrate mastery of the knowledge required to perform the </a:t>
            </a:r>
          </a:p>
          <a:p>
            <a:r>
              <a:rPr lang="en-US"/>
              <a:t>target skills of the unit (p. 148) </a:t>
            </a:r>
          </a:p>
          <a:p>
            <a:endParaRPr lang="en-US"/>
          </a:p>
          <a:p>
            <a:r>
              <a:rPr lang="en-US"/>
              <a:t>The pre-test includes questions that are very similar to those on </a:t>
            </a:r>
          </a:p>
          <a:p>
            <a:r>
              <a:rPr lang="en-US"/>
              <a:t>the post-test.  However, there are fewer questions on the post-test</a:t>
            </a:r>
          </a:p>
          <a:p>
            <a:r>
              <a:rPr lang="en-US"/>
              <a:t>and they are slightly simpler.  The post-test contains more </a:t>
            </a:r>
          </a:p>
          <a:p>
            <a:r>
              <a:rPr lang="en-US"/>
              <a:t>questions in order to sample a greater portion of the student</a:t>
            </a:r>
            <a:r>
              <a:rPr lang="ja-JP" altLang="en-US"/>
              <a:t>’</a:t>
            </a:r>
            <a:r>
              <a:rPr lang="en-US" altLang="ja-JP"/>
              <a:t>s </a:t>
            </a:r>
          </a:p>
          <a:p>
            <a:r>
              <a:rPr lang="en-US"/>
              <a:t>learning.  Both tests and their scoring guides can be found in the</a:t>
            </a:r>
          </a:p>
          <a:p>
            <a:r>
              <a:rPr lang="en-US"/>
              <a:t> appendix.</a:t>
            </a:r>
            <a:r>
              <a:rPr lang="ja-JP" altLang="en-US"/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FB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Instruments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structure and contents of the pre and post-assessment instruments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presented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justified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685800" y="1981200"/>
            <a:ext cx="7772400" cy="2133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Introduction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Gives a sufficiently thorough (yet concise!) description of the unit so as to allow an informed reader to make correct inferences about the unit</a:t>
            </a:r>
            <a:r>
              <a:rPr lang="ja-JP" altLang="en-US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s context and intent.</a:t>
            </a:r>
            <a:r>
              <a:rPr lang="en-US">
                <a:effectLst>
                  <a:outerShdw blurRad="38100" dist="38100" dir="2700000" algn="tl">
                    <a:srgbClr val="DDDDDD"/>
                  </a:outerShdw>
                </a:effectLst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15364" name="Picture 7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23495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FB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Instruments</a:t>
            </a:r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898525" y="16605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746125" y="1736725"/>
            <a:ext cx="7996238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I have chosen to apply selected response and short essay as my</a:t>
            </a:r>
          </a:p>
          <a:p>
            <a:r>
              <a:rPr lang="en-US"/>
              <a:t> assessment instruments for several reasons which include the </a:t>
            </a:r>
          </a:p>
          <a:p>
            <a:r>
              <a:rPr lang="en-US"/>
              <a:t>following:</a:t>
            </a:r>
          </a:p>
          <a:p>
            <a:r>
              <a:rPr lang="en-US"/>
              <a:t>The majority of my learning targets are focused on the mastery </a:t>
            </a:r>
          </a:p>
          <a:p>
            <a:r>
              <a:rPr lang="en-US"/>
              <a:t>of facts and concepts.  Therefore I am applying assessment </a:t>
            </a:r>
          </a:p>
          <a:p>
            <a:r>
              <a:rPr lang="en-US"/>
              <a:t>instruments that are designed to measure these types of targets </a:t>
            </a:r>
          </a:p>
          <a:p>
            <a:r>
              <a:rPr lang="en-US"/>
              <a:t>more accurately.</a:t>
            </a:r>
            <a:r>
              <a:rPr lang="ja-JP" altLang="en-US"/>
              <a:t>”</a:t>
            </a:r>
            <a:endParaRPr lang="en-US" altLang="ja-JP"/>
          </a:p>
          <a:p>
            <a:r>
              <a:rPr lang="en-US"/>
              <a:t>Etc.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5FB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Instruments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structure and contents of the pre and post-assessment instruments</a:t>
            </a:r>
          </a:p>
          <a:p>
            <a:pPr lvl="1" eaLnBrk="1" hangingPunct="1"/>
            <a:r>
              <a:rPr lang="en-US">
                <a:latin typeface="Times" charset="0"/>
                <a:ea typeface="ＭＳ Ｐゴシック" charset="0"/>
              </a:rPr>
              <a:t>presented and justified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Clear connections are made to the nature of the learning targets.  </a:t>
            </a:r>
          </a:p>
          <a:p>
            <a:pPr eaLnBrk="1" hangingPunct="1"/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820" name="AutoShape 4">
            <a:hlinkClick r:id="" action="ppaction://hlinkshowjump?jump=firstslide" highlightClick="1">
              <a:snd r:embed="rId2" name="Chimes"/>
            </a:hlinkClick>
          </p:cNvPr>
          <p:cNvSpPr>
            <a:spLocks noChangeArrowheads="1"/>
          </p:cNvSpPr>
          <p:nvPr/>
        </p:nvSpPr>
        <p:spPr bwMode="auto">
          <a:xfrm>
            <a:off x="685800" y="5562600"/>
            <a:ext cx="1295400" cy="1066800"/>
          </a:xfrm>
          <a:prstGeom prst="actionButtonHom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ChangeArrowheads="1"/>
          </p:cNvSpPr>
          <p:nvPr/>
        </p:nvSpPr>
        <p:spPr bwMode="auto">
          <a:xfrm>
            <a:off x="685800" y="1981200"/>
            <a:ext cx="8077200" cy="1143000"/>
          </a:xfrm>
          <a:prstGeom prst="rect">
            <a:avLst/>
          </a:prstGeom>
          <a:solidFill>
            <a:srgbClr val="FE9BD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Eliminating Bias &amp; Distortion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822325" y="2041525"/>
            <a:ext cx="77089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A clear, well reasoned description of possible sources of bias </a:t>
            </a:r>
          </a:p>
          <a:p>
            <a:r>
              <a:rPr lang="en-US"/>
              <a:t>and mis-measurement is offered. </a:t>
            </a:r>
          </a:p>
        </p:txBody>
      </p:sp>
      <p:pic>
        <p:nvPicPr>
          <p:cNvPr id="35844" name="Picture 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038600"/>
            <a:ext cx="23495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9B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898525" y="16605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381000" y="1654175"/>
            <a:ext cx="8361363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as with any assessment instrument, there are biases and </a:t>
            </a:r>
          </a:p>
          <a:p>
            <a:r>
              <a:rPr lang="en-US"/>
              <a:t>distortions that must be considered as possible sources of </a:t>
            </a:r>
          </a:p>
          <a:p>
            <a:r>
              <a:rPr lang="en-US"/>
              <a:t>mismeasurement.  Here are some that will be important in my unit:</a:t>
            </a:r>
          </a:p>
          <a:p>
            <a:endParaRPr lang="en-US" u="sng"/>
          </a:p>
          <a:p>
            <a:r>
              <a:rPr lang="en-US" sz="2200" u="sng"/>
              <a:t>Proper Method:</a:t>
            </a:r>
            <a:r>
              <a:rPr lang="en-US" sz="2200"/>
              <a:t> As the creator of the assessment instruments, I </a:t>
            </a:r>
          </a:p>
          <a:p>
            <a:r>
              <a:rPr lang="en-US" sz="2200"/>
              <a:t>have to ask myself if I properly matched the method of assessment</a:t>
            </a:r>
          </a:p>
          <a:p>
            <a:r>
              <a:rPr lang="en-US" sz="2200"/>
              <a:t>to my learning target.  </a:t>
            </a:r>
          </a:p>
          <a:p>
            <a:r>
              <a:rPr lang="en-US" sz="2200" u="sng"/>
              <a:t>Clarity of Test Questions:</a:t>
            </a:r>
            <a:r>
              <a:rPr lang="en-US" sz="2200"/>
              <a:t>   The items on the assessments may </a:t>
            </a:r>
          </a:p>
          <a:p>
            <a:r>
              <a:rPr lang="en-US" sz="2200"/>
              <a:t>not be written clearly or well focused, thus leading the students to </a:t>
            </a:r>
          </a:p>
          <a:p>
            <a:r>
              <a:rPr lang="en-US" sz="2200"/>
              <a:t>answer incorrectly.  </a:t>
            </a:r>
          </a:p>
          <a:p>
            <a:r>
              <a:rPr lang="en-US" sz="2200" u="sng"/>
              <a:t>Test Format</a:t>
            </a:r>
            <a:r>
              <a:rPr lang="en-US" sz="2200"/>
              <a:t>:  Both tests use standard format items (multiple choice,</a:t>
            </a:r>
          </a:p>
          <a:p>
            <a:r>
              <a:rPr lang="en-US" sz="2200"/>
              <a:t>Short answer, short essay).  Students who excel at other types of </a:t>
            </a:r>
          </a:p>
          <a:p>
            <a:r>
              <a:rPr lang="en-US" sz="2200"/>
              <a:t>items may not do as well as they could. </a:t>
            </a:r>
          </a:p>
          <a:p>
            <a:r>
              <a:rPr lang="en-US" sz="2200" i="1"/>
              <a:t>Etc.</a:t>
            </a:r>
            <a:r>
              <a:rPr lang="en-US" sz="2200"/>
              <a:t> </a:t>
            </a:r>
          </a:p>
        </p:txBody>
      </p:sp>
      <p:sp>
        <p:nvSpPr>
          <p:cNvPr id="36868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Eliminating Bias &amp; Distortion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9B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Possible sources of mis-measurement are identified and explained.  </a:t>
            </a: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Eliminating Bias &amp; Distortion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9B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898525" y="166052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endParaRPr lang="en-US"/>
          </a:p>
        </p:txBody>
      </p: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381000" y="1654175"/>
            <a:ext cx="829310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My biggest concern with using these 2 tools focuses on the types</a:t>
            </a:r>
          </a:p>
          <a:p>
            <a:r>
              <a:rPr lang="en-US"/>
              <a:t>of intelligence which they favor.  Students who are better verbal/</a:t>
            </a:r>
          </a:p>
          <a:p>
            <a:r>
              <a:rPr lang="en-US"/>
              <a:t>linguistic learners may have an advantage in communicating via </a:t>
            </a:r>
          </a:p>
          <a:p>
            <a:r>
              <a:rPr lang="en-US"/>
              <a:t>these media.  Other students with other types of intelligences may </a:t>
            </a:r>
          </a:p>
          <a:p>
            <a:r>
              <a:rPr lang="en-US"/>
              <a:t>not be able to demonstrate their understanding as well.  </a:t>
            </a:r>
          </a:p>
          <a:p>
            <a:endParaRPr lang="en-US"/>
          </a:p>
          <a:p>
            <a:r>
              <a:rPr lang="en-US"/>
              <a:t>Another concern lies in my selection of the selected response </a:t>
            </a:r>
          </a:p>
          <a:p>
            <a:r>
              <a:rPr lang="en-US"/>
              <a:t>questions.  How do I know that the questions I</a:t>
            </a:r>
            <a:r>
              <a:rPr lang="ja-JP" altLang="en-US"/>
              <a:t>’</a:t>
            </a:r>
            <a:r>
              <a:rPr lang="en-US" altLang="ja-JP"/>
              <a:t>ve chosen are </a:t>
            </a:r>
          </a:p>
          <a:p>
            <a:r>
              <a:rPr lang="en-US"/>
              <a:t>representative of the body of knowledge I have presented?  Poor </a:t>
            </a:r>
          </a:p>
          <a:p>
            <a:r>
              <a:rPr lang="en-US"/>
              <a:t>selection of questions may not appropriately emphasize the facts, </a:t>
            </a:r>
          </a:p>
          <a:p>
            <a:r>
              <a:rPr lang="en-US"/>
              <a:t>concepts, and skill targets I have set.</a:t>
            </a:r>
            <a:r>
              <a:rPr lang="ja-JP" altLang="en-US"/>
              <a:t>”</a:t>
            </a:r>
            <a:endParaRPr lang="en-US" sz="2200"/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Eliminating Bias &amp; Distortion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9B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Possible sources of mis-measurement are identified and explained.  </a:t>
            </a:r>
          </a:p>
          <a:p>
            <a:pPr eaLnBrk="1" hangingPunct="1">
              <a:buFontTx/>
              <a:buNone/>
            </a:pP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Eliminating Bias &amp; Distortion</a:t>
            </a:r>
          </a:p>
        </p:txBody>
      </p:sp>
      <p:sp>
        <p:nvSpPr>
          <p:cNvPr id="39940" name="AutoShape 4">
            <a:hlinkClick r:id="" action="ppaction://hlinkshowjump?jump=firstslide" highlightClick="1">
              <a:snd r:embed="rId2" name="Chimes"/>
            </a:hlinkClick>
          </p:cNvPr>
          <p:cNvSpPr>
            <a:spLocks noChangeArrowheads="1"/>
          </p:cNvSpPr>
          <p:nvPr/>
        </p:nvSpPr>
        <p:spPr bwMode="auto">
          <a:xfrm>
            <a:off x="838200" y="5715000"/>
            <a:ext cx="1295400" cy="1066800"/>
          </a:xfrm>
          <a:prstGeom prst="actionButtonHom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Introduction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69925" y="1812925"/>
            <a:ext cx="79629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/>
              <a:t>The class is a 9th grade World Geography course.  The China </a:t>
            </a:r>
          </a:p>
          <a:p>
            <a:r>
              <a:rPr lang="en-US"/>
              <a:t>unit comes at the end of the East Asia segment and is the last </a:t>
            </a:r>
          </a:p>
          <a:p>
            <a:r>
              <a:rPr lang="en-US"/>
              <a:t>major unit the students complete before the end of school.  The </a:t>
            </a:r>
          </a:p>
          <a:p>
            <a:r>
              <a:rPr lang="en-US"/>
              <a:t>unit will run approximately four weeks.     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Introduction</a:t>
            </a:r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context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Introduction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69925" y="1812925"/>
            <a:ext cx="8512175" cy="386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My ultimate goal for the unit is to bring to a close the literature </a:t>
            </a:r>
          </a:p>
          <a:p>
            <a:r>
              <a:rPr lang="en-US"/>
              <a:t>side of the class by closely examining the notion of the </a:t>
            </a:r>
            <a:r>
              <a:rPr lang="ja-JP" altLang="en-US"/>
              <a:t>‘</a:t>
            </a:r>
            <a:r>
              <a:rPr lang="en-US" altLang="ja-JP"/>
              <a:t>American </a:t>
            </a:r>
          </a:p>
          <a:p>
            <a:r>
              <a:rPr lang="en-US"/>
              <a:t>Dream</a:t>
            </a:r>
            <a:r>
              <a:rPr lang="ja-JP" altLang="en-US"/>
              <a:t>’</a:t>
            </a:r>
            <a:r>
              <a:rPr lang="en-US" altLang="ja-JP"/>
              <a:t> and how it has changed throughout the eras.  I want </a:t>
            </a:r>
          </a:p>
          <a:p>
            <a:r>
              <a:rPr lang="en-US"/>
              <a:t>students to consider:</a:t>
            </a:r>
          </a:p>
          <a:p>
            <a:r>
              <a:rPr lang="en-US"/>
              <a:t>   </a:t>
            </a:r>
            <a:r>
              <a:rPr lang="en-US" sz="2000"/>
              <a:t>• What was the American Dream during Willy Loman</a:t>
            </a:r>
            <a:r>
              <a:rPr lang="ja-JP" altLang="en-US" sz="2000"/>
              <a:t>’</a:t>
            </a:r>
            <a:r>
              <a:rPr lang="en-US" altLang="ja-JP" sz="2000"/>
              <a:t>s time?</a:t>
            </a:r>
          </a:p>
          <a:p>
            <a:r>
              <a:rPr lang="en-US" sz="2000"/>
              <a:t>    • What about our notion of the American Dream has endurd through the years?</a:t>
            </a:r>
          </a:p>
          <a:p>
            <a:r>
              <a:rPr lang="en-US" sz="2000"/>
              <a:t>    • What aspects have changed over time?</a:t>
            </a:r>
          </a:p>
          <a:p>
            <a:r>
              <a:rPr lang="en-US" sz="2000"/>
              <a:t>    • Why have they changed?</a:t>
            </a:r>
          </a:p>
          <a:p>
            <a:r>
              <a:rPr lang="en-US" sz="2000"/>
              <a:t>    • What can go wrong?  </a:t>
            </a:r>
          </a:p>
          <a:p>
            <a:r>
              <a:rPr lang="en-US"/>
              <a:t>I want students to be able to compare their feelings to those of </a:t>
            </a:r>
          </a:p>
          <a:p>
            <a:r>
              <a:rPr lang="en-US"/>
              <a:t>people in other historical periods we have been reading about….     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DD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Introduction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context</a:t>
            </a:r>
          </a:p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intent (guiding objectives)</a:t>
            </a:r>
          </a:p>
        </p:txBody>
      </p:sp>
      <p:sp>
        <p:nvSpPr>
          <p:cNvPr id="19460" name="AutoShape 4">
            <a:hlinkClick r:id="" action="ppaction://hlinkshowjump?jump=firstslide" highlightClick="1">
              <a:snd r:embed="rId2" name="Chimes"/>
            </a:hlinkClick>
          </p:cNvPr>
          <p:cNvSpPr>
            <a:spLocks noChangeArrowheads="1"/>
          </p:cNvSpPr>
          <p:nvPr/>
        </p:nvSpPr>
        <p:spPr bwMode="auto">
          <a:xfrm>
            <a:off x="685800" y="5562600"/>
            <a:ext cx="1295400" cy="1066800"/>
          </a:xfrm>
          <a:prstGeom prst="actionButtonHome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ChangeArrowheads="1"/>
          </p:cNvSpPr>
          <p:nvPr/>
        </p:nvSpPr>
        <p:spPr bwMode="auto">
          <a:xfrm>
            <a:off x="685800" y="1981200"/>
            <a:ext cx="7772400" cy="1676400"/>
          </a:xfrm>
          <a:prstGeom prst="rect">
            <a:avLst/>
          </a:prstGeom>
          <a:solidFill>
            <a:srgbClr val="F6F2A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 of the assessment is clearly presented and discussed in light of the information presented in Chapter 2.</a:t>
            </a:r>
            <a:r>
              <a:rPr lang="en-US" u="sng">
                <a:latin typeface="Times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pic>
        <p:nvPicPr>
          <p:cNvPr id="20484" name="Picture 6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191000"/>
            <a:ext cx="246380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69925" y="1812925"/>
            <a:ext cx="8250238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 altLang="ja-JP"/>
              <a:t>For my students, the assessments are their opportunity </a:t>
            </a:r>
          </a:p>
          <a:p>
            <a:r>
              <a:rPr lang="en-US"/>
              <a:t>to show me what they have learned and where they need guidance</a:t>
            </a:r>
          </a:p>
          <a:p>
            <a:r>
              <a:rPr lang="en-US"/>
              <a:t>during the unit.  The pre-assessment gives them a chance to </a:t>
            </a:r>
          </a:p>
          <a:p>
            <a:r>
              <a:rPr lang="en-US"/>
              <a:t>demonstrate their prior knowledge while the post-assessment </a:t>
            </a:r>
          </a:p>
          <a:p>
            <a:r>
              <a:rPr lang="en-US"/>
              <a:t>offers them summative information which allows them to track</a:t>
            </a:r>
          </a:p>
          <a:p>
            <a:r>
              <a:rPr lang="en-US"/>
              <a:t>their own success.</a:t>
            </a:r>
            <a:r>
              <a:rPr lang="ja-JP" altLang="en-US"/>
              <a:t>”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The Purpose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" charset="0"/>
                <a:ea typeface="ＭＳ Ｐゴシック" charset="0"/>
                <a:cs typeface="ＭＳ Ｐゴシック" charset="0"/>
              </a:rPr>
              <a:t>from the student</a:t>
            </a:r>
            <a:r>
              <a:rPr lang="ja-JP" altLang="en-US">
                <a:latin typeface="Times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" charset="0"/>
                <a:ea typeface="ＭＳ Ｐゴシック" charset="0"/>
                <a:cs typeface="ＭＳ Ｐゴシック" charset="0"/>
              </a:rPr>
              <a:t>s perspective</a:t>
            </a:r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1284</Words>
  <Application>Microsoft Macintosh PowerPoint</Application>
  <PresentationFormat>On-screen Show (4:3)</PresentationFormat>
  <Paragraphs>158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Times</vt:lpstr>
      <vt:lpstr>ＭＳ Ｐゴシック</vt:lpstr>
      <vt:lpstr>Arial</vt:lpstr>
      <vt:lpstr>Calibri</vt:lpstr>
      <vt:lpstr>Blank</vt:lpstr>
      <vt:lpstr>The pre- post assessment</vt:lpstr>
      <vt:lpstr>The Introduction</vt:lpstr>
      <vt:lpstr>The Introduction</vt:lpstr>
      <vt:lpstr>The Introduction</vt:lpstr>
      <vt:lpstr>The Introduction</vt:lpstr>
      <vt:lpstr>The Introduction</vt:lpstr>
      <vt:lpstr>The Purpose</vt:lpstr>
      <vt:lpstr>The Purpose</vt:lpstr>
      <vt:lpstr>The Purpose</vt:lpstr>
      <vt:lpstr>The Purpose</vt:lpstr>
      <vt:lpstr>The Purpose</vt:lpstr>
      <vt:lpstr>The Purpose</vt:lpstr>
      <vt:lpstr>The Purpose</vt:lpstr>
      <vt:lpstr>Unit-Level Learning Targets</vt:lpstr>
      <vt:lpstr>Unit-Level Learning Targets</vt:lpstr>
      <vt:lpstr>Unit-Level Learning Targets</vt:lpstr>
      <vt:lpstr>The Instruments</vt:lpstr>
      <vt:lpstr>The Instruments</vt:lpstr>
      <vt:lpstr>The Instruments</vt:lpstr>
      <vt:lpstr>The Instruments</vt:lpstr>
      <vt:lpstr>The Instruments</vt:lpstr>
      <vt:lpstr>Eliminating Bias &amp; Distortion</vt:lpstr>
      <vt:lpstr>Eliminating Bias &amp; Distortion</vt:lpstr>
      <vt:lpstr>Eliminating Bias &amp; Distortion</vt:lpstr>
      <vt:lpstr>Eliminating Bias &amp; Distortion</vt:lpstr>
      <vt:lpstr>Eliminating Bias &amp; Distortion</vt:lpstr>
    </vt:vector>
  </TitlesOfParts>
  <Company>Seattle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pre- post assessment</dc:title>
  <cp:lastModifiedBy>Mark Roddy</cp:lastModifiedBy>
  <cp:revision>6</cp:revision>
  <dcterms:modified xsi:type="dcterms:W3CDTF">2011-10-19T04:25:09Z</dcterms:modified>
</cp:coreProperties>
</file>